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5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4"/>
  </p:notesMasterIdLst>
  <p:sldIdLst>
    <p:sldId id="256" r:id="rId2"/>
    <p:sldId id="260" r:id="rId3"/>
    <p:sldId id="263" r:id="rId4"/>
    <p:sldId id="265" r:id="rId5"/>
    <p:sldId id="269" r:id="rId6"/>
    <p:sldId id="271" r:id="rId7"/>
    <p:sldId id="275" r:id="rId8"/>
    <p:sldId id="276" r:id="rId9"/>
    <p:sldId id="257" r:id="rId10"/>
    <p:sldId id="259" r:id="rId11"/>
    <p:sldId id="261" r:id="rId12"/>
    <p:sldId id="264" r:id="rId13"/>
    <p:sldId id="273" r:id="rId14"/>
    <p:sldId id="266" r:id="rId15"/>
    <p:sldId id="268" r:id="rId16"/>
    <p:sldId id="270" r:id="rId17"/>
    <p:sldId id="277" r:id="rId18"/>
    <p:sldId id="278" r:id="rId19"/>
    <p:sldId id="279" r:id="rId20"/>
    <p:sldId id="280" r:id="rId21"/>
    <p:sldId id="281" r:id="rId22"/>
    <p:sldId id="28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B5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435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Sheet1!$B$2:$B$8</c:f>
              <c:numCache>
                <c:formatCode>m/d/yyyy</c:formatCode>
                <c:ptCount val="7"/>
                <c:pt idx="0">
                  <c:v>45776</c:v>
                </c:pt>
                <c:pt idx="1">
                  <c:v>45783</c:v>
                </c:pt>
                <c:pt idx="2">
                  <c:v>45790</c:v>
                </c:pt>
                <c:pt idx="3">
                  <c:v>45797</c:v>
                </c:pt>
                <c:pt idx="4">
                  <c:v>45804</c:v>
                </c:pt>
                <c:pt idx="5">
                  <c:v>45811</c:v>
                </c:pt>
                <c:pt idx="6">
                  <c:v>45818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54-408C-8A7D-E43019BDF44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기간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4</c:v>
                </c:pt>
                <c:pt idx="1">
                  <c:v>6</c:v>
                </c:pt>
                <c:pt idx="2">
                  <c:v>7</c:v>
                </c:pt>
                <c:pt idx="3">
                  <c:v>7</c:v>
                </c:pt>
                <c:pt idx="4">
                  <c:v>7</c:v>
                </c:pt>
                <c:pt idx="5">
                  <c:v>6</c:v>
                </c:pt>
                <c:pt idx="6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54-408C-8A7D-E43019BDF4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529918240"/>
        <c:axId val="1529918720"/>
      </c:barChart>
      <c:catAx>
        <c:axId val="152991824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720"/>
        <c:crosses val="autoZero"/>
        <c:auto val="1"/>
        <c:lblAlgn val="ctr"/>
        <c:lblOffset val="100"/>
        <c:noMultiLvlLbl val="0"/>
      </c:catAx>
      <c:valAx>
        <c:axId val="1529918720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Sheet1!$B$2:$B$8</c:f>
              <c:numCache>
                <c:formatCode>m/d/yyyy</c:formatCode>
                <c:ptCount val="7"/>
                <c:pt idx="0">
                  <c:v>45776</c:v>
                </c:pt>
                <c:pt idx="1">
                  <c:v>45783</c:v>
                </c:pt>
                <c:pt idx="2">
                  <c:v>45790</c:v>
                </c:pt>
                <c:pt idx="3">
                  <c:v>45797</c:v>
                </c:pt>
                <c:pt idx="4">
                  <c:v>45804</c:v>
                </c:pt>
                <c:pt idx="5">
                  <c:v>45811</c:v>
                </c:pt>
                <c:pt idx="6">
                  <c:v>45818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54-408C-8A7D-E43019BDF44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기간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프로젝트 시작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548882347434443"/>
                      <c:h val="5.9638280201274672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0-EF67-4039-B50D-A0404494FF5E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중간점검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EF67-4039-B50D-A0404494FF5E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프로젝트 끝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EF67-4039-B50D-A0404494FF5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Base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4</c:v>
                </c:pt>
                <c:pt idx="1">
                  <c:v>6</c:v>
                </c:pt>
                <c:pt idx="2">
                  <c:v>7</c:v>
                </c:pt>
                <c:pt idx="3">
                  <c:v>7</c:v>
                </c:pt>
                <c:pt idx="4">
                  <c:v>7</c:v>
                </c:pt>
                <c:pt idx="5">
                  <c:v>6</c:v>
                </c:pt>
                <c:pt idx="6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54-408C-8A7D-E43019BDF4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529918240"/>
        <c:axId val="1529918720"/>
      </c:barChart>
      <c:catAx>
        <c:axId val="152991824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720"/>
        <c:crosses val="autoZero"/>
        <c:auto val="1"/>
        <c:lblAlgn val="ctr"/>
        <c:lblOffset val="100"/>
        <c:noMultiLvlLbl val="0"/>
      </c:catAx>
      <c:valAx>
        <c:axId val="1529918720"/>
        <c:scaling>
          <c:orientation val="minMax"/>
          <c:max val="45825"/>
          <c:min val="45775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yy/mm/dd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240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162701921176631"/>
          <c:y val="9.8432199280717253E-2"/>
          <c:w val="0.78920521328493121"/>
          <c:h val="0.8627499852036602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Sheet1!$B$2:$B$8</c:f>
              <c:numCache>
                <c:formatCode>m/d/yyyy</c:formatCode>
                <c:ptCount val="7"/>
                <c:pt idx="0">
                  <c:v>45776</c:v>
                </c:pt>
                <c:pt idx="1">
                  <c:v>45783</c:v>
                </c:pt>
                <c:pt idx="2">
                  <c:v>45790</c:v>
                </c:pt>
                <c:pt idx="3">
                  <c:v>45804</c:v>
                </c:pt>
                <c:pt idx="4">
                  <c:v>45814</c:v>
                </c:pt>
                <c:pt idx="5">
                  <c:v>45824</c:v>
                </c:pt>
                <c:pt idx="6">
                  <c:v>45831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54-408C-8A7D-E43019BDF44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기간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6.4729194187582537E-2"/>
                  <c:y val="1.3893276848826976E-7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프로젝트 시작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548882347434443"/>
                      <c:h val="5.9638280201274672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0-EF67-4039-B50D-A0404494FF5E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중간점검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EF67-4039-B50D-A0404494FF5E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프로젝트 끝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EF67-4039-B50D-A0404494FF5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Base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4</c:v>
                </c:pt>
                <c:pt idx="1">
                  <c:v>6</c:v>
                </c:pt>
                <c:pt idx="2">
                  <c:v>14</c:v>
                </c:pt>
                <c:pt idx="3">
                  <c:v>10</c:v>
                </c:pt>
                <c:pt idx="4">
                  <c:v>10</c:v>
                </c:pt>
                <c:pt idx="5">
                  <c:v>6</c:v>
                </c:pt>
                <c:pt idx="6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54-408C-8A7D-E43019BDF4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529918240"/>
        <c:axId val="1529918720"/>
      </c:barChart>
      <c:catAx>
        <c:axId val="152991824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720"/>
        <c:crosses val="autoZero"/>
        <c:auto val="1"/>
        <c:lblAlgn val="ctr"/>
        <c:lblOffset val="100"/>
        <c:noMultiLvlLbl val="0"/>
      </c:catAx>
      <c:valAx>
        <c:axId val="1529918720"/>
        <c:scaling>
          <c:orientation val="minMax"/>
          <c:max val="45825"/>
          <c:min val="45775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yy/mm/dd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240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162701921176631"/>
          <c:y val="9.8432199280717253E-2"/>
          <c:w val="0.78920521328493121"/>
          <c:h val="0.8627499852036602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Sheet1!$B$2:$B$8</c:f>
              <c:numCache>
                <c:formatCode>m/d/yyyy</c:formatCode>
                <c:ptCount val="7"/>
                <c:pt idx="0">
                  <c:v>45776</c:v>
                </c:pt>
                <c:pt idx="1">
                  <c:v>45783</c:v>
                </c:pt>
                <c:pt idx="2">
                  <c:v>45790</c:v>
                </c:pt>
                <c:pt idx="3">
                  <c:v>45804</c:v>
                </c:pt>
                <c:pt idx="4">
                  <c:v>45814</c:v>
                </c:pt>
                <c:pt idx="5">
                  <c:v>45824</c:v>
                </c:pt>
                <c:pt idx="6">
                  <c:v>45831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54-408C-8A7D-E43019BDF44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기간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6.4729194187582537E-2"/>
                  <c:y val="1.3893276848826976E-7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프로젝트 시작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548882347434443"/>
                      <c:h val="5.9638280201274672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0-EF67-4039-B50D-A0404494FF5E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중간점검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EF67-4039-B50D-A0404494FF5E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프로젝트 끝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EF67-4039-B50D-A0404494FF5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Base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4</c:v>
                </c:pt>
                <c:pt idx="1">
                  <c:v>6</c:v>
                </c:pt>
                <c:pt idx="2">
                  <c:v>14</c:v>
                </c:pt>
                <c:pt idx="3">
                  <c:v>10</c:v>
                </c:pt>
                <c:pt idx="4">
                  <c:v>10</c:v>
                </c:pt>
                <c:pt idx="5">
                  <c:v>6</c:v>
                </c:pt>
                <c:pt idx="6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54-408C-8A7D-E43019BDF4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529918240"/>
        <c:axId val="1529918720"/>
      </c:barChart>
      <c:catAx>
        <c:axId val="152991824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720"/>
        <c:crosses val="autoZero"/>
        <c:auto val="1"/>
        <c:lblAlgn val="ctr"/>
        <c:lblOffset val="100"/>
        <c:noMultiLvlLbl val="0"/>
      </c:catAx>
      <c:valAx>
        <c:axId val="1529918720"/>
        <c:scaling>
          <c:orientation val="minMax"/>
          <c:max val="45825"/>
          <c:min val="45775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yy/mm/dd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240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162701921176631"/>
          <c:y val="9.8432199280717253E-2"/>
          <c:w val="0.78920521328493121"/>
          <c:h val="0.8627499852036602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Sheet1!$B$2:$B$8</c:f>
              <c:numCache>
                <c:formatCode>m/d/yyyy</c:formatCode>
                <c:ptCount val="7"/>
                <c:pt idx="0">
                  <c:v>45776</c:v>
                </c:pt>
                <c:pt idx="1">
                  <c:v>45783</c:v>
                </c:pt>
                <c:pt idx="2">
                  <c:v>45790</c:v>
                </c:pt>
                <c:pt idx="3">
                  <c:v>45804</c:v>
                </c:pt>
                <c:pt idx="4">
                  <c:v>45814</c:v>
                </c:pt>
                <c:pt idx="5">
                  <c:v>45824</c:v>
                </c:pt>
                <c:pt idx="6">
                  <c:v>45831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54-408C-8A7D-E43019BDF44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기간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6.4729194187582537E-2"/>
                  <c:y val="1.3893276848826976E-7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프로젝트 시작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548882347434443"/>
                      <c:h val="5.9638280201274672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0-EF67-4039-B50D-A0404494FF5E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중간점검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EF67-4039-B50D-A0404494FF5E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프로젝트 끝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EF67-4039-B50D-A0404494FF5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Base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4</c:v>
                </c:pt>
                <c:pt idx="1">
                  <c:v>6</c:v>
                </c:pt>
                <c:pt idx="2">
                  <c:v>14</c:v>
                </c:pt>
                <c:pt idx="3">
                  <c:v>10</c:v>
                </c:pt>
                <c:pt idx="4">
                  <c:v>10</c:v>
                </c:pt>
                <c:pt idx="5">
                  <c:v>6</c:v>
                </c:pt>
                <c:pt idx="6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54-408C-8A7D-E43019BDF4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529918240"/>
        <c:axId val="1529918720"/>
      </c:barChart>
      <c:catAx>
        <c:axId val="152991824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720"/>
        <c:crosses val="autoZero"/>
        <c:auto val="1"/>
        <c:lblAlgn val="ctr"/>
        <c:lblOffset val="100"/>
        <c:noMultiLvlLbl val="0"/>
      </c:catAx>
      <c:valAx>
        <c:axId val="1529918720"/>
        <c:scaling>
          <c:orientation val="minMax"/>
          <c:max val="45825"/>
          <c:min val="45775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yy/mm/dd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240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162701921176631"/>
          <c:y val="9.8432199280717253E-2"/>
          <c:w val="0.78920521328493121"/>
          <c:h val="0.8627499852036602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Sheet1!$B$2:$B$8</c:f>
              <c:numCache>
                <c:formatCode>m/d/yyyy</c:formatCode>
                <c:ptCount val="7"/>
                <c:pt idx="0">
                  <c:v>45776</c:v>
                </c:pt>
                <c:pt idx="1">
                  <c:v>45783</c:v>
                </c:pt>
                <c:pt idx="2">
                  <c:v>45790</c:v>
                </c:pt>
                <c:pt idx="3">
                  <c:v>45804</c:v>
                </c:pt>
                <c:pt idx="4">
                  <c:v>45814</c:v>
                </c:pt>
                <c:pt idx="5">
                  <c:v>45824</c:v>
                </c:pt>
                <c:pt idx="6">
                  <c:v>45831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54-408C-8A7D-E43019BDF44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기간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6.4729194187582537E-2"/>
                  <c:y val="1.3893276848826976E-7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프로젝트 시작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548882347434443"/>
                      <c:h val="5.9638280201274672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0-EF67-4039-B50D-A0404494FF5E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중간점검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EF67-4039-B50D-A0404494FF5E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r>
                      <a:rPr lang="en-US" altLang="ko-KR" dirty="0"/>
                      <a:t>&lt;</a:t>
                    </a:r>
                    <a:r>
                      <a:rPr lang="ko-KR" altLang="en-US" dirty="0"/>
                      <a:t>프로젝트 끝</a:t>
                    </a:r>
                    <a:r>
                      <a:rPr lang="en-US" altLang="ko-KR" dirty="0"/>
                      <a:t>&gt;</a:t>
                    </a:r>
                  </a:p>
                </c:rich>
              </c:tx>
              <c:dLblPos val="inBase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EF67-4039-B50D-A0404494FF5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Base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주제선정</c:v>
                </c:pt>
                <c:pt idx="1">
                  <c:v>요구사항</c:v>
                </c:pt>
                <c:pt idx="2">
                  <c:v>기능개발(레이아웃)</c:v>
                </c:pt>
                <c:pt idx="3">
                  <c:v>기능개발(기본 기능)</c:v>
                </c:pt>
                <c:pt idx="4">
                  <c:v>기능개발(세부 기능)</c:v>
                </c:pt>
                <c:pt idx="5">
                  <c:v>테스트, 배포</c:v>
                </c:pt>
                <c:pt idx="6">
                  <c:v>최종발표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4</c:v>
                </c:pt>
                <c:pt idx="1">
                  <c:v>6</c:v>
                </c:pt>
                <c:pt idx="2">
                  <c:v>14</c:v>
                </c:pt>
                <c:pt idx="3">
                  <c:v>10</c:v>
                </c:pt>
                <c:pt idx="4">
                  <c:v>10</c:v>
                </c:pt>
                <c:pt idx="5">
                  <c:v>6</c:v>
                </c:pt>
                <c:pt idx="6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54-408C-8A7D-E43019BDF4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529918240"/>
        <c:axId val="1529918720"/>
      </c:barChart>
      <c:catAx>
        <c:axId val="152991824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720"/>
        <c:crosses val="autoZero"/>
        <c:auto val="1"/>
        <c:lblAlgn val="ctr"/>
        <c:lblOffset val="100"/>
        <c:noMultiLvlLbl val="0"/>
      </c:catAx>
      <c:valAx>
        <c:axId val="1529918720"/>
        <c:scaling>
          <c:orientation val="minMax"/>
          <c:max val="45825"/>
          <c:min val="45775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yy/mm/dd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9918240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25E3A0-D29E-4859-9A09-DC59C3C2AE10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95489D-D9BD-4449-89D5-9FEECDB884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93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5489D-D9BD-4449-89D5-9FEECDB8846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621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6BE20-C4F4-D67B-851C-8C4B388F8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ED4698D-F4E0-2B66-8E78-0A447822B4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55DD8E4-3233-BD40-23D3-557607A5F3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550727-8799-48F4-1BF0-FDCADBBE96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5489D-D9BD-4449-89D5-9FEECDB8846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384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D3AA43-D0FF-FE93-9F64-18C30D6F3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C649C3B-1F7F-7882-7672-B7EB6D69F3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7A34772-05BB-580E-60FC-DE55BA7B99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67E579-31BF-3E29-D959-4B703955EA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5489D-D9BD-4449-89D5-9FEECDB8846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832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98F5D-F545-C638-D449-846CF3D25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BA5F25E-50AE-F711-D12E-A41A07F926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83E9D0C-8093-B3C4-6FCA-BA5BB42B05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01173E-D6DA-51C2-F6AC-984942C34B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5489D-D9BD-4449-89D5-9FEECDB8846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15935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0984E-3852-3F20-01AA-F51685BB0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F11B163-3053-A2DD-C0B8-CD887BB9D2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C2F20D0-2B6F-7614-8194-33EBDC0730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70CF8DE-B7BA-B87D-23BE-477FE2BCA0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5489D-D9BD-4449-89D5-9FEECDB8846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155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103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58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728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39925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5385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616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545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811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3462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20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196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162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236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1625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784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07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9438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5C3B9-C935-424F-9E2E-8B34E69981E2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919C6-3F2E-4CF9-94D3-0EEDEAE9FE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6614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9DB19-5427-DC67-598C-A7EF24327F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altLang="ko-KR" dirty="0"/>
            </a:br>
            <a:r>
              <a:rPr lang="en-US" altLang="ko-KR" dirty="0"/>
              <a:t>flutter </a:t>
            </a:r>
            <a:r>
              <a:rPr lang="ko-KR" altLang="en-US" dirty="0"/>
              <a:t>개발</a:t>
            </a:r>
            <a:br>
              <a:rPr lang="en-US" altLang="ko-KR" dirty="0"/>
            </a:br>
            <a:r>
              <a:rPr lang="ko-KR" altLang="en-US" dirty="0"/>
              <a:t>프로젝트 계획서</a:t>
            </a:r>
          </a:p>
        </p:txBody>
      </p:sp>
    </p:spTree>
    <p:extLst>
      <p:ext uri="{BB962C8B-B14F-4D97-AF65-F5344CB8AC3E}">
        <p14:creationId xmlns:p14="http://schemas.microsoft.com/office/powerpoint/2010/main" val="3609535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61766E-DDF9-F114-B746-61CE183CF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주제선정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8436A0-C1B6-211D-E53B-5E95F1252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2800" dirty="0"/>
              <a:t>타겟 사용자 및 시장조사</a:t>
            </a:r>
            <a:endParaRPr lang="en-US" altLang="ko-KR" sz="2800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주요 </a:t>
            </a:r>
            <a:r>
              <a:rPr lang="ko-KR" altLang="en-US" dirty="0" err="1"/>
              <a:t>타켓층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1</a:t>
            </a:r>
            <a:r>
              <a:rPr lang="ko-KR" altLang="en-US" dirty="0" err="1"/>
              <a:t>인가구</a:t>
            </a:r>
            <a:r>
              <a:rPr lang="en-US" altLang="ko-KR" dirty="0"/>
              <a:t>, </a:t>
            </a:r>
            <a:r>
              <a:rPr lang="ko-KR" altLang="en-US" dirty="0"/>
              <a:t>자취생</a:t>
            </a:r>
            <a:r>
              <a:rPr lang="en-US" altLang="ko-KR" dirty="0"/>
              <a:t>, </a:t>
            </a:r>
            <a:r>
              <a:rPr lang="ko-KR" altLang="en-US" dirty="0"/>
              <a:t>신혼부부 및 경험이 많지 않거나 헷갈리는 경우가 많은 사용자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시장조사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b="0" i="0" dirty="0">
                <a:effectLst/>
                <a:latin typeface="fkGroteskNeue"/>
              </a:rPr>
              <a:t>- </a:t>
            </a:r>
            <a:r>
              <a:rPr lang="ko-KR" altLang="en-US" b="0" i="0" dirty="0">
                <a:effectLst/>
                <a:latin typeface="fkGroteskNeue"/>
              </a:rPr>
              <a:t>국내 폐기물 처리 시장은 </a:t>
            </a:r>
            <a:r>
              <a:rPr lang="en-US" altLang="ko-KR" b="0" i="0" dirty="0">
                <a:effectLst/>
                <a:latin typeface="fkGroteskNeue"/>
              </a:rPr>
              <a:t>2025</a:t>
            </a:r>
            <a:r>
              <a:rPr lang="ko-KR" altLang="en-US" b="0" i="0" dirty="0">
                <a:effectLst/>
                <a:latin typeface="fkGroteskNeue"/>
              </a:rPr>
              <a:t>년 약 </a:t>
            </a:r>
            <a:r>
              <a:rPr lang="en-US" altLang="ko-KR" b="0" i="0" dirty="0">
                <a:effectLst/>
                <a:latin typeface="fkGroteskNeue"/>
              </a:rPr>
              <a:t>24</a:t>
            </a:r>
            <a:r>
              <a:rPr lang="ko-KR" altLang="en-US" b="0" i="0" dirty="0">
                <a:effectLst/>
                <a:latin typeface="fkGroteskNeue"/>
              </a:rPr>
              <a:t>조 원 규모로 급성장 중이며</a:t>
            </a:r>
            <a:r>
              <a:rPr lang="en-US" altLang="ko-KR" b="0" i="0" dirty="0">
                <a:effectLst/>
                <a:latin typeface="fkGroteskNeue"/>
              </a:rPr>
              <a:t>, </a:t>
            </a:r>
            <a:r>
              <a:rPr lang="ko-KR" altLang="en-US" b="0" i="0" dirty="0">
                <a:effectLst/>
                <a:latin typeface="fkGroteskNeue"/>
              </a:rPr>
              <a:t>쓰레기 배출 및 분리수거 관련 서비스에 대한 수요가 꾸준히 증가하고 있고</a:t>
            </a:r>
            <a:r>
              <a:rPr lang="en-US" altLang="ko-KR" b="0" i="0" dirty="0">
                <a:effectLst/>
                <a:latin typeface="fkGroteskNeue"/>
              </a:rPr>
              <a:t>, </a:t>
            </a:r>
            <a:r>
              <a:rPr lang="ko-KR" altLang="en-US" b="0" i="0" dirty="0">
                <a:effectLst/>
                <a:latin typeface="fkGroteskNeue"/>
              </a:rPr>
              <a:t>친환경 앱 시장 자체도 빠르게 성장하고 있음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096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ACC48-BED1-9727-B798-74BBB2932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주제선정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6C5176-4264-85F9-69A0-75507DFE9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b="0" i="0" dirty="0">
                <a:effectLst/>
                <a:latin typeface="fkGroteskNeue"/>
              </a:rPr>
              <a:t>프로젝트 목표 </a:t>
            </a:r>
            <a:endParaRPr lang="en-US" altLang="ko-KR" dirty="0">
              <a:latin typeface="fkGroteskNeue"/>
            </a:endParaRPr>
          </a:p>
          <a:p>
            <a:pPr>
              <a:buFontTx/>
              <a:buChar char="-"/>
            </a:pPr>
            <a:r>
              <a:rPr lang="ko-KR" altLang="en-US" b="0" i="0" dirty="0">
                <a:effectLst/>
                <a:latin typeface="fkGroteskNeue"/>
              </a:rPr>
              <a:t>모든 연령층이 직관적으로 이해하고 사용할 수 있도록</a:t>
            </a:r>
            <a:r>
              <a:rPr lang="en-US" altLang="ko-KR" b="0" i="0" dirty="0">
                <a:effectLst/>
                <a:latin typeface="fkGroteskNeue"/>
              </a:rPr>
              <a:t>, </a:t>
            </a:r>
            <a:r>
              <a:rPr lang="ko-KR" altLang="en-US" b="0" i="0" dirty="0">
                <a:effectLst/>
                <a:latin typeface="fkGroteskNeue"/>
              </a:rPr>
              <a:t>쉽고 간단한 </a:t>
            </a:r>
            <a:r>
              <a:rPr lang="en-US" altLang="ko-KR" b="0" i="0" dirty="0">
                <a:effectLst/>
                <a:latin typeface="fkGroteskNeue"/>
              </a:rPr>
              <a:t>UI/UX</a:t>
            </a:r>
            <a:r>
              <a:rPr lang="ko-KR" altLang="en-US" b="0" i="0" dirty="0">
                <a:effectLst/>
                <a:latin typeface="fkGroteskNeue"/>
              </a:rPr>
              <a:t>를 제공하는 분리수거 안내 앱을 개발할 계획</a:t>
            </a:r>
            <a:endParaRPr lang="en-US" altLang="ko-KR" b="0" i="0" dirty="0">
              <a:effectLst/>
              <a:latin typeface="fkGroteskNeue"/>
            </a:endParaRPr>
          </a:p>
          <a:p>
            <a:pPr>
              <a:buFontTx/>
              <a:buChar char="-"/>
            </a:pPr>
            <a:r>
              <a:rPr lang="ko-KR" altLang="en-US" b="0" i="0" dirty="0">
                <a:effectLst/>
                <a:latin typeface="fkGroteskNeue"/>
              </a:rPr>
              <a:t>사용자가 </a:t>
            </a:r>
            <a:r>
              <a:rPr lang="en-US" altLang="ko-KR" b="0" i="0" dirty="0">
                <a:effectLst/>
                <a:latin typeface="fkGroteskNeue"/>
              </a:rPr>
              <a:t>3</a:t>
            </a:r>
            <a:r>
              <a:rPr lang="ko-KR" altLang="en-US" b="0" i="0" dirty="0">
                <a:effectLst/>
                <a:latin typeface="fkGroteskNeue"/>
              </a:rPr>
              <a:t>번 이내의 터치로 원하는 분리수거 정보를 찾을 수 있도록 앱을 </a:t>
            </a:r>
            <a:r>
              <a:rPr lang="ko-KR" altLang="en-US" b="0" i="0">
                <a:effectLst/>
                <a:latin typeface="fkGroteskNeue"/>
              </a:rPr>
              <a:t>설계 </a:t>
            </a:r>
            <a:r>
              <a:rPr lang="ko-KR" altLang="en-US">
                <a:latin typeface="fkGroteskNeue"/>
              </a:rPr>
              <a:t>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6891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794B2E-E155-B5E6-78EA-2D976B6B0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요구사항</a:t>
            </a:r>
            <a:r>
              <a:rPr lang="en-US" altLang="ko-KR" dirty="0"/>
              <a:t>(</a:t>
            </a:r>
            <a:r>
              <a:rPr lang="ko-KR" altLang="en-US" dirty="0" err="1"/>
              <a:t>리비전</a:t>
            </a:r>
            <a:r>
              <a:rPr lang="en-US" altLang="ko-KR" dirty="0"/>
              <a:t>1)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8D175BE-F41A-2C7D-6D85-0937E9F98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46" y="2816518"/>
            <a:ext cx="11200158" cy="254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430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9526E5-680B-9138-942C-F362B36BD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64ED8F-067C-0EDD-B102-9E5E96338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요구사항</a:t>
            </a:r>
            <a:r>
              <a:rPr lang="en-US" altLang="ko-KR" dirty="0"/>
              <a:t>(</a:t>
            </a:r>
            <a:r>
              <a:rPr lang="ko-KR" altLang="en-US" dirty="0" err="1"/>
              <a:t>리비전</a:t>
            </a:r>
            <a:r>
              <a:rPr lang="en-US" altLang="ko-KR" dirty="0"/>
              <a:t>2)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C26E4A-3388-3639-287B-99D70E1B3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85" y="2992012"/>
            <a:ext cx="10984829" cy="231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637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D84CC2-886A-C0D1-BDDE-A0A3D1AFC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기능개발</a:t>
            </a:r>
            <a:r>
              <a:rPr lang="en-US" altLang="ko-KR" dirty="0"/>
              <a:t>(</a:t>
            </a:r>
            <a:r>
              <a:rPr lang="ko-KR" altLang="en-US" dirty="0"/>
              <a:t>레이아웃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그림 4" descr="텍스트, 스크린샷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0B72984-8673-1F4D-9B4D-BC36B98B8B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762" y="2640158"/>
            <a:ext cx="1662950" cy="3600000"/>
          </a:xfrm>
          <a:prstGeom prst="rect">
            <a:avLst/>
          </a:prstGeom>
        </p:spPr>
      </p:pic>
      <p:pic>
        <p:nvPicPr>
          <p:cNvPr id="13" name="그림 12" descr="텍스트, 스크린샷, 휴대 전화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1AF8F5D-0590-A317-477B-D2DFD130FF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212" y="2640158"/>
            <a:ext cx="1661538" cy="3600000"/>
          </a:xfrm>
          <a:prstGeom prst="rect">
            <a:avLst/>
          </a:prstGeom>
        </p:spPr>
      </p:pic>
      <p:pic>
        <p:nvPicPr>
          <p:cNvPr id="15" name="그림 14" descr="텍스트, 스크린샷, 소프트웨어, 운영 체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0F3F52D-8D7F-E1D3-6E49-9C232C125C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3413" y="2640158"/>
            <a:ext cx="1661538" cy="360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816FE04-C9B1-C202-37B6-19F9957E7864}"/>
              </a:ext>
            </a:extLst>
          </p:cNvPr>
          <p:cNvSpPr txBox="1"/>
          <p:nvPr/>
        </p:nvSpPr>
        <p:spPr>
          <a:xfrm>
            <a:off x="941253" y="2332381"/>
            <a:ext cx="1662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/>
              <a:t>홈</a:t>
            </a:r>
            <a:r>
              <a:rPr lang="en-US" altLang="ko-KR" sz="1400" dirty="0"/>
              <a:t> </a:t>
            </a:r>
            <a:r>
              <a:rPr lang="ko-KR" altLang="en-US" sz="1400" dirty="0"/>
              <a:t>화면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D94EBB-0FEB-F7B4-60FE-314AA4A58E2B}"/>
              </a:ext>
            </a:extLst>
          </p:cNvPr>
          <p:cNvSpPr txBox="1"/>
          <p:nvPr/>
        </p:nvSpPr>
        <p:spPr>
          <a:xfrm>
            <a:off x="5040486" y="2332380"/>
            <a:ext cx="1662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/>
              <a:t>홈</a:t>
            </a:r>
            <a:r>
              <a:rPr lang="en-US" altLang="ko-KR" sz="1400" dirty="0"/>
              <a:t> </a:t>
            </a:r>
            <a:r>
              <a:rPr lang="ko-KR" altLang="en-US" sz="1400" dirty="0"/>
              <a:t>화면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9A3850-892E-B3EC-87D4-E9E28FC40041}"/>
              </a:ext>
            </a:extLst>
          </p:cNvPr>
          <p:cNvSpPr txBox="1"/>
          <p:nvPr/>
        </p:nvSpPr>
        <p:spPr>
          <a:xfrm>
            <a:off x="9408328" y="2266244"/>
            <a:ext cx="1662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/>
              <a:t>검색 화면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47085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1447A-6E00-0078-C8D8-66CAEACC9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0912BE-BD93-C3ED-23C0-5188904D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기능개발</a:t>
            </a:r>
            <a:r>
              <a:rPr lang="en-US" altLang="ko-KR" dirty="0"/>
              <a:t>(</a:t>
            </a:r>
            <a:r>
              <a:rPr lang="ko-KR" altLang="en-US" dirty="0"/>
              <a:t>레이아웃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7" name="그림 6" descr="텍스트, 휴대 전화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311B749-CFF5-A4E4-FE71-7335D2D536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688" y="2519287"/>
            <a:ext cx="1662950" cy="3600000"/>
          </a:xfrm>
          <a:prstGeom prst="rect">
            <a:avLst/>
          </a:prstGeom>
        </p:spPr>
      </p:pic>
      <p:pic>
        <p:nvPicPr>
          <p:cNvPr id="9" name="그림 8" descr="텍스트, 공, 골프, 스포츠 장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9601987-0D8F-C222-63F0-38E9EC72E7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677" y="2519287"/>
            <a:ext cx="1662950" cy="360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19E308-805B-ECD0-5773-05EC64921F77}"/>
              </a:ext>
            </a:extLst>
          </p:cNvPr>
          <p:cNvSpPr txBox="1"/>
          <p:nvPr/>
        </p:nvSpPr>
        <p:spPr>
          <a:xfrm>
            <a:off x="4945595" y="2132958"/>
            <a:ext cx="1662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/>
              <a:t>상세 화면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4EBA0D-6BF9-84B9-1312-7F83BE48DAE3}"/>
              </a:ext>
            </a:extLst>
          </p:cNvPr>
          <p:cNvSpPr txBox="1"/>
          <p:nvPr/>
        </p:nvSpPr>
        <p:spPr>
          <a:xfrm>
            <a:off x="1017701" y="2300750"/>
            <a:ext cx="1662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/>
              <a:t>카테고리 화면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979656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2EBA8C-7BE9-8044-7338-558A7159B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722AFB-944C-AC2E-DAB7-398BED050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기능개발</a:t>
            </a:r>
            <a:r>
              <a:rPr lang="en-US" altLang="ko-KR" dirty="0"/>
              <a:t>(</a:t>
            </a:r>
            <a:r>
              <a:rPr lang="ko-KR" altLang="en-US" dirty="0"/>
              <a:t>레이아웃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 descr="텍스트, 스크린샷, 휴대 전화, 운영 체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EDA7CBB-7186-3B32-8B1D-62B84DC9C0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724" y="2656743"/>
            <a:ext cx="1661539" cy="3600000"/>
          </a:xfrm>
          <a:prstGeom prst="rect">
            <a:avLst/>
          </a:prstGeom>
        </p:spPr>
      </p:pic>
      <p:pic>
        <p:nvPicPr>
          <p:cNvPr id="8" name="그림 7" descr="텍스트, 스크린샷, 휴대 전화, 멀티미디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A923861-33C9-9D2B-76CE-3D46F783F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855" y="2616486"/>
            <a:ext cx="1661539" cy="3600000"/>
          </a:xfrm>
          <a:prstGeom prst="rect">
            <a:avLst/>
          </a:prstGeom>
        </p:spPr>
      </p:pic>
      <p:pic>
        <p:nvPicPr>
          <p:cNvPr id="11" name="그림 10" descr="텍스트, 휴대 전화, 정보기기, 전자 기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7340EDF-91AF-BAFC-7DC5-14E3B4C3B6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02" y="2656743"/>
            <a:ext cx="1662960" cy="360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7CBCE5A-CA52-C36F-5AEB-9A55B82DAE5C}"/>
              </a:ext>
            </a:extLst>
          </p:cNvPr>
          <p:cNvSpPr txBox="1"/>
          <p:nvPr/>
        </p:nvSpPr>
        <p:spPr>
          <a:xfrm>
            <a:off x="947329" y="2308709"/>
            <a:ext cx="1662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/>
              <a:t>퀴즈 화면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B37133-BD6B-4202-C9F9-6FDC359D8A72}"/>
              </a:ext>
            </a:extLst>
          </p:cNvPr>
          <p:cNvSpPr txBox="1"/>
          <p:nvPr/>
        </p:nvSpPr>
        <p:spPr>
          <a:xfrm>
            <a:off x="4951871" y="2308709"/>
            <a:ext cx="1662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/>
              <a:t>퀴즈 화면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BD0DD2-8947-9693-0BC9-83AC4AFE4580}"/>
              </a:ext>
            </a:extLst>
          </p:cNvPr>
          <p:cNvSpPr txBox="1"/>
          <p:nvPr/>
        </p:nvSpPr>
        <p:spPr>
          <a:xfrm>
            <a:off x="8956413" y="2281148"/>
            <a:ext cx="1662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/>
              <a:t>퀴즈 화면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60127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0A44D-C5DF-D108-A365-D23BC5990E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186347-9526-2902-8666-4A40508CC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기능개발</a:t>
            </a:r>
            <a:r>
              <a:rPr lang="en-US" altLang="ko-KR" dirty="0"/>
              <a:t>(</a:t>
            </a:r>
            <a:r>
              <a:rPr lang="ko-KR" altLang="en-US" dirty="0"/>
              <a:t>기본기능</a:t>
            </a:r>
            <a:r>
              <a:rPr lang="en-US" altLang="ko-KR" dirty="0"/>
              <a:t>) - </a:t>
            </a:r>
            <a:r>
              <a:rPr lang="ko-KR" altLang="en-US" dirty="0"/>
              <a:t>화면전환</a:t>
            </a:r>
          </a:p>
        </p:txBody>
      </p:sp>
      <p:pic>
        <p:nvPicPr>
          <p:cNvPr id="5" name="그림 4" descr="텍스트, 스크린샷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A41BC3F-B588-802A-84BE-B85806721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79" y="2377386"/>
            <a:ext cx="1662960" cy="3600000"/>
          </a:xfrm>
          <a:prstGeom prst="rect">
            <a:avLst/>
          </a:prstGeom>
        </p:spPr>
      </p:pic>
      <p:pic>
        <p:nvPicPr>
          <p:cNvPr id="7" name="그림 6" descr="텍스트, 휴대 전화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5DCAFC4-1D11-18BE-B0AD-BD6398389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378" y="2377386"/>
            <a:ext cx="1662960" cy="3600000"/>
          </a:xfrm>
          <a:prstGeom prst="rect">
            <a:avLst/>
          </a:prstGeom>
        </p:spPr>
      </p:pic>
      <p:pic>
        <p:nvPicPr>
          <p:cNvPr id="10" name="그림 9" descr="텍스트, 공, 골프, 스포츠 장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66FACCD-3380-0DA7-88DE-9825227C6C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538" y="2377386"/>
            <a:ext cx="1662960" cy="3600000"/>
          </a:xfrm>
          <a:prstGeom prst="rect">
            <a:avLst/>
          </a:prstGeom>
        </p:spPr>
      </p:pic>
      <p:pic>
        <p:nvPicPr>
          <p:cNvPr id="16" name="그림 15" descr="텍스트, 스크린샷, 소프트웨어, 운영 체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2EE0FA9-2C76-BEB1-8866-DFD9BDE98C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639" y="2377386"/>
            <a:ext cx="1661539" cy="3600000"/>
          </a:xfrm>
          <a:prstGeom prst="rect">
            <a:avLst/>
          </a:prstGeom>
        </p:spPr>
      </p:pic>
      <p:pic>
        <p:nvPicPr>
          <p:cNvPr id="18" name="그림 17" descr="텍스트, 스크린샷, 휴대 전화, 멀티미디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D289164-79F1-E8F7-460B-B84B187E4B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699" y="2377386"/>
            <a:ext cx="1661539" cy="3600000"/>
          </a:xfrm>
          <a:prstGeom prst="rect">
            <a:avLst/>
          </a:prstGeom>
        </p:spPr>
      </p:pic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id="{7E5F8C82-3ED6-7431-4278-C57CF3BD0671}"/>
              </a:ext>
            </a:extLst>
          </p:cNvPr>
          <p:cNvSpPr/>
          <p:nvPr/>
        </p:nvSpPr>
        <p:spPr>
          <a:xfrm rot="5400000">
            <a:off x="2203888" y="3968151"/>
            <a:ext cx="316302" cy="272674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E86D5163-2A98-13AD-6038-7632BC09706D}"/>
              </a:ext>
            </a:extLst>
          </p:cNvPr>
          <p:cNvSpPr/>
          <p:nvPr/>
        </p:nvSpPr>
        <p:spPr>
          <a:xfrm rot="5400000">
            <a:off x="4650097" y="3968151"/>
            <a:ext cx="316302" cy="272674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이등변 삼각형 20">
            <a:extLst>
              <a:ext uri="{FF2B5EF4-FFF2-40B4-BE49-F238E27FC236}">
                <a16:creationId xmlns:a16="http://schemas.microsoft.com/office/drawing/2014/main" id="{DA22D639-9E32-9372-8563-3ADCE6DD1B48}"/>
              </a:ext>
            </a:extLst>
          </p:cNvPr>
          <p:cNvSpPr/>
          <p:nvPr/>
        </p:nvSpPr>
        <p:spPr>
          <a:xfrm rot="5400000">
            <a:off x="7074315" y="3968151"/>
            <a:ext cx="316302" cy="272674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이등변 삼각형 21">
            <a:extLst>
              <a:ext uri="{FF2B5EF4-FFF2-40B4-BE49-F238E27FC236}">
                <a16:creationId xmlns:a16="http://schemas.microsoft.com/office/drawing/2014/main" id="{0A0C12D7-E3E5-B5DC-15F7-A3096DEF1D73}"/>
              </a:ext>
            </a:extLst>
          </p:cNvPr>
          <p:cNvSpPr/>
          <p:nvPr/>
        </p:nvSpPr>
        <p:spPr>
          <a:xfrm rot="5400000">
            <a:off x="9550097" y="4041049"/>
            <a:ext cx="316302" cy="272674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808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C009E1-DA4C-7AEB-508E-98291457A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EA0213-5821-4010-6A9A-128B6025E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기능개발</a:t>
            </a:r>
            <a:r>
              <a:rPr lang="en-US" altLang="ko-KR" dirty="0"/>
              <a:t>(</a:t>
            </a:r>
            <a:r>
              <a:rPr lang="ko-KR" altLang="en-US" dirty="0"/>
              <a:t>기본기능</a:t>
            </a:r>
            <a:r>
              <a:rPr lang="en-US" altLang="ko-KR" dirty="0"/>
              <a:t>) – DB</a:t>
            </a:r>
            <a:r>
              <a:rPr lang="ko-KR" altLang="en-US" dirty="0"/>
              <a:t>연동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78DDF9-425A-26BA-3601-A9D78589B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266" y="2380888"/>
            <a:ext cx="7542489" cy="41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202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D1003-2A83-72D1-B62C-931E24094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BD01B-D7DB-7CF5-43A9-20D36DEBB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기능개발</a:t>
            </a:r>
            <a:r>
              <a:rPr lang="en-US" altLang="ko-KR" dirty="0"/>
              <a:t>(</a:t>
            </a:r>
            <a:r>
              <a:rPr lang="ko-KR" altLang="en-US" dirty="0"/>
              <a:t>세부기능</a:t>
            </a:r>
            <a:r>
              <a:rPr lang="en-US" altLang="ko-KR" dirty="0"/>
              <a:t>) - </a:t>
            </a:r>
            <a:r>
              <a:rPr lang="ko-KR" altLang="en-US" dirty="0"/>
              <a:t>검색어</a:t>
            </a:r>
          </a:p>
        </p:txBody>
      </p:sp>
      <p:pic>
        <p:nvPicPr>
          <p:cNvPr id="5" name="그림 4" descr="텍스트, 스크린샷, 소프트웨어, 운영 체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8865EF4-B02B-0F82-5160-FBD7B0163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978" y="2222738"/>
            <a:ext cx="1993847" cy="4320000"/>
          </a:xfrm>
          <a:prstGeom prst="rect">
            <a:avLst/>
          </a:prstGeom>
        </p:spPr>
      </p:pic>
      <p:pic>
        <p:nvPicPr>
          <p:cNvPr id="7" name="그림 6" descr="텍스트, 스크린샷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73BFA9C-3751-7620-9DD9-5ED507F48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414" y="2222738"/>
            <a:ext cx="1993847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159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DA8BED-FA66-3489-C521-76D05C9E4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35C789-E443-7B13-411A-A8ECFB37A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/>
              <a:t>간트차트</a:t>
            </a:r>
            <a:endParaRPr lang="en-US" altLang="ko-KR" dirty="0"/>
          </a:p>
          <a:p>
            <a:r>
              <a:rPr lang="ko-KR" altLang="en-US" dirty="0"/>
              <a:t>주제선정</a:t>
            </a:r>
            <a:endParaRPr lang="en-US" altLang="ko-KR" dirty="0"/>
          </a:p>
          <a:p>
            <a:r>
              <a:rPr lang="ko-KR" altLang="en-US" dirty="0"/>
              <a:t>요구사항 수집</a:t>
            </a:r>
            <a:endParaRPr lang="en-US" altLang="ko-KR" dirty="0"/>
          </a:p>
          <a:p>
            <a:r>
              <a:rPr lang="ko-KR" altLang="en-US" dirty="0"/>
              <a:t>기능개발</a:t>
            </a:r>
            <a:r>
              <a:rPr lang="en-US" altLang="ko-KR" dirty="0"/>
              <a:t>(</a:t>
            </a:r>
            <a:r>
              <a:rPr lang="ko-KR" altLang="en-US" dirty="0"/>
              <a:t>레이아웃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기능개발</a:t>
            </a:r>
            <a:r>
              <a:rPr lang="en-US" altLang="ko-KR" dirty="0"/>
              <a:t>(</a:t>
            </a:r>
            <a:r>
              <a:rPr lang="ko-KR" altLang="en-US" dirty="0"/>
              <a:t>기본 기능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기능개발</a:t>
            </a:r>
            <a:r>
              <a:rPr lang="en-US" altLang="ko-KR" dirty="0"/>
              <a:t>(</a:t>
            </a:r>
            <a:r>
              <a:rPr lang="ko-KR" altLang="en-US" dirty="0"/>
              <a:t>세부 기능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테스트 및 수정사항 반영</a:t>
            </a:r>
            <a:r>
              <a:rPr lang="en-US" altLang="ko-KR" dirty="0"/>
              <a:t>, </a:t>
            </a:r>
            <a:r>
              <a:rPr lang="ko-KR" altLang="en-US" dirty="0"/>
              <a:t>배포준비</a:t>
            </a:r>
            <a:endParaRPr lang="en-US" altLang="ko-KR" dirty="0"/>
          </a:p>
          <a:p>
            <a:r>
              <a:rPr lang="ko-KR" altLang="en-US" dirty="0"/>
              <a:t>최종 발표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4909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E654B-11F9-7843-D052-0B50D832F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CE27C7-BF07-2303-51DC-145762B9B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기능개발</a:t>
            </a:r>
            <a:r>
              <a:rPr lang="en-US" altLang="ko-KR" dirty="0"/>
              <a:t>(</a:t>
            </a:r>
            <a:r>
              <a:rPr lang="ko-KR" altLang="en-US" dirty="0"/>
              <a:t>세부기능</a:t>
            </a:r>
            <a:r>
              <a:rPr lang="en-US" altLang="ko-KR" dirty="0"/>
              <a:t>) - </a:t>
            </a:r>
            <a:r>
              <a:rPr lang="ko-KR" altLang="en-US" dirty="0"/>
              <a:t>퀴즈</a:t>
            </a:r>
          </a:p>
        </p:txBody>
      </p:sp>
      <p:pic>
        <p:nvPicPr>
          <p:cNvPr id="4" name="그림 3" descr="텍스트, 스크린샷, 휴대 전화, 운영 체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F5B6929-B233-473B-FB18-55D52BBAF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440" y="2188622"/>
            <a:ext cx="2002435" cy="4338608"/>
          </a:xfrm>
          <a:prstGeom prst="rect">
            <a:avLst/>
          </a:prstGeom>
        </p:spPr>
      </p:pic>
      <p:pic>
        <p:nvPicPr>
          <p:cNvPr id="8" name="그림 7" descr="텍스트, 스크린샷, 휴대 전화, 멀티미디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56C40A4-066F-3D11-461A-E2606AB48A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935" y="2120966"/>
            <a:ext cx="1993847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69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10D6C-9718-2356-7103-916DB6885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2F8B12-B7B2-404E-3CCE-29154AA24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기능개발</a:t>
            </a:r>
            <a:r>
              <a:rPr lang="en-US" altLang="ko-KR" dirty="0"/>
              <a:t>(</a:t>
            </a:r>
            <a:r>
              <a:rPr lang="ko-KR" altLang="en-US" dirty="0"/>
              <a:t>세부기능</a:t>
            </a:r>
            <a:r>
              <a:rPr lang="en-US" altLang="ko-KR" dirty="0"/>
              <a:t>) - </a:t>
            </a:r>
            <a:r>
              <a:rPr lang="ko-KR" altLang="en-US" dirty="0"/>
              <a:t>지도</a:t>
            </a:r>
          </a:p>
        </p:txBody>
      </p:sp>
    </p:spTree>
    <p:extLst>
      <p:ext uri="{BB962C8B-B14F-4D97-AF65-F5344CB8AC3E}">
        <p14:creationId xmlns:p14="http://schemas.microsoft.com/office/powerpoint/2010/main" val="1176316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658DD-2B19-8E28-3BD5-6186F85D69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4DCA05-B6B7-A0AA-C268-CE6BF87AD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</a:t>
            </a:r>
          </a:p>
        </p:txBody>
      </p:sp>
    </p:spTree>
    <p:extLst>
      <p:ext uri="{BB962C8B-B14F-4D97-AF65-F5344CB8AC3E}">
        <p14:creationId xmlns:p14="http://schemas.microsoft.com/office/powerpoint/2010/main" val="1344966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DBF22C-520E-ADC7-288E-FDC0BC7E3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간트차트</a:t>
            </a:r>
            <a:r>
              <a:rPr lang="en-US" altLang="ko-KR" dirty="0"/>
              <a:t>(</a:t>
            </a:r>
            <a:r>
              <a:rPr lang="ko-KR" altLang="en-US" dirty="0" err="1"/>
              <a:t>리비전</a:t>
            </a:r>
            <a:r>
              <a:rPr lang="en-US" altLang="ko-KR" dirty="0"/>
              <a:t>1)</a:t>
            </a:r>
            <a:endParaRPr lang="ko-KR" altLang="en-US" dirty="0"/>
          </a:p>
        </p:txBody>
      </p:sp>
      <p:graphicFrame>
        <p:nvGraphicFramePr>
          <p:cNvPr id="11" name="내용 개체 틀 10">
            <a:extLst>
              <a:ext uri="{FF2B5EF4-FFF2-40B4-BE49-F238E27FC236}">
                <a16:creationId xmlns:a16="http://schemas.microsoft.com/office/drawing/2014/main" id="{0DCBD0DF-70FA-2682-8F42-0B3F234941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4464972"/>
              </p:ext>
            </p:extLst>
          </p:nvPr>
        </p:nvGraphicFramePr>
        <p:xfrm>
          <a:off x="681038" y="2336800"/>
          <a:ext cx="9613900" cy="35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6055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BD45ED-E68F-5F8C-999C-CAD7C372D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D07DA7-75E7-1217-0A17-D7F3FCBD9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간트차트</a:t>
            </a:r>
            <a:r>
              <a:rPr lang="en-US" altLang="ko-KR" dirty="0"/>
              <a:t>(</a:t>
            </a:r>
            <a:r>
              <a:rPr lang="ko-KR" altLang="en-US" dirty="0" err="1"/>
              <a:t>리비전</a:t>
            </a:r>
            <a:r>
              <a:rPr lang="en-US" altLang="ko-KR" dirty="0"/>
              <a:t>2)</a:t>
            </a:r>
            <a:endParaRPr lang="ko-KR" altLang="en-US" dirty="0"/>
          </a:p>
        </p:txBody>
      </p:sp>
      <p:graphicFrame>
        <p:nvGraphicFramePr>
          <p:cNvPr id="11" name="내용 개체 틀 10">
            <a:extLst>
              <a:ext uri="{FF2B5EF4-FFF2-40B4-BE49-F238E27FC236}">
                <a16:creationId xmlns:a16="http://schemas.microsoft.com/office/drawing/2014/main" id="{E1BF36D0-9D0B-D5AC-AAA2-22FF3EEE85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4258055"/>
              </p:ext>
            </p:extLst>
          </p:nvPr>
        </p:nvGraphicFramePr>
        <p:xfrm>
          <a:off x="681038" y="2336800"/>
          <a:ext cx="9613900" cy="35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81780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14FF2-15E3-EE44-9601-51DBC1226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C3B8C-6793-5C6D-8BD2-47B092AA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간트차트</a:t>
            </a:r>
            <a:r>
              <a:rPr lang="en-US" altLang="ko-KR" dirty="0"/>
              <a:t>(</a:t>
            </a:r>
            <a:r>
              <a:rPr lang="ko-KR" altLang="en-US" dirty="0" err="1"/>
              <a:t>리비전</a:t>
            </a:r>
            <a:r>
              <a:rPr lang="en-US" altLang="ko-KR" dirty="0"/>
              <a:t>3)</a:t>
            </a:r>
            <a:endParaRPr lang="ko-KR" altLang="en-US" dirty="0"/>
          </a:p>
        </p:txBody>
      </p:sp>
      <p:graphicFrame>
        <p:nvGraphicFramePr>
          <p:cNvPr id="11" name="내용 개체 틀 10">
            <a:extLst>
              <a:ext uri="{FF2B5EF4-FFF2-40B4-BE49-F238E27FC236}">
                <a16:creationId xmlns:a16="http://schemas.microsoft.com/office/drawing/2014/main" id="{D6187E62-43BD-C370-3CA9-96DB351F0B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4364300"/>
              </p:ext>
            </p:extLst>
          </p:nvPr>
        </p:nvGraphicFramePr>
        <p:xfrm>
          <a:off x="681038" y="2336800"/>
          <a:ext cx="9613900" cy="35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25465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C10E0F-FB34-2975-FB73-0E85F58CE2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F28FE5-F8C2-822D-FD90-9C564AF2B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간트차트</a:t>
            </a:r>
            <a:r>
              <a:rPr lang="en-US" altLang="ko-KR" dirty="0"/>
              <a:t>(</a:t>
            </a:r>
            <a:r>
              <a:rPr lang="ko-KR" altLang="en-US" dirty="0" err="1"/>
              <a:t>리비전</a:t>
            </a:r>
            <a:r>
              <a:rPr lang="en-US" altLang="ko-KR" dirty="0"/>
              <a:t>4)</a:t>
            </a:r>
            <a:endParaRPr lang="ko-KR" altLang="en-US" dirty="0"/>
          </a:p>
        </p:txBody>
      </p:sp>
      <p:graphicFrame>
        <p:nvGraphicFramePr>
          <p:cNvPr id="11" name="내용 개체 틀 10">
            <a:extLst>
              <a:ext uri="{FF2B5EF4-FFF2-40B4-BE49-F238E27FC236}">
                <a16:creationId xmlns:a16="http://schemas.microsoft.com/office/drawing/2014/main" id="{F987BA72-4CA2-9CD1-F00F-6F745E4257E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81038" y="2336800"/>
          <a:ext cx="9613900" cy="35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87DEBC26-157F-8F40-63DD-7B74BDBAE2B8}"/>
              </a:ext>
            </a:extLst>
          </p:cNvPr>
          <p:cNvSpPr/>
          <p:nvPr/>
        </p:nvSpPr>
        <p:spPr>
          <a:xfrm>
            <a:off x="2387600" y="2654300"/>
            <a:ext cx="603250" cy="1714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7D2594D-F172-E30A-00CA-359EE5B7A565}"/>
              </a:ext>
            </a:extLst>
          </p:cNvPr>
          <p:cNvSpPr/>
          <p:nvPr/>
        </p:nvSpPr>
        <p:spPr>
          <a:xfrm>
            <a:off x="8572500" y="6096000"/>
            <a:ext cx="774700" cy="2095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E48BDC-33E4-B16E-217C-8BD873DD819C}"/>
              </a:ext>
            </a:extLst>
          </p:cNvPr>
          <p:cNvSpPr txBox="1"/>
          <p:nvPr/>
        </p:nvSpPr>
        <p:spPr>
          <a:xfrm>
            <a:off x="9347200" y="6019800"/>
            <a:ext cx="94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작업률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D20437D-359C-279B-1CD6-FD0309D639BA}"/>
              </a:ext>
            </a:extLst>
          </p:cNvPr>
          <p:cNvSpPr/>
          <p:nvPr/>
        </p:nvSpPr>
        <p:spPr>
          <a:xfrm>
            <a:off x="8572500" y="6438297"/>
            <a:ext cx="774700" cy="209550"/>
          </a:xfrm>
          <a:prstGeom prst="rect">
            <a:avLst/>
          </a:prstGeom>
          <a:solidFill>
            <a:srgbClr val="C1B5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0924E8-E445-682E-C4FB-C619CA829006}"/>
              </a:ext>
            </a:extLst>
          </p:cNvPr>
          <p:cNvSpPr txBox="1"/>
          <p:nvPr/>
        </p:nvSpPr>
        <p:spPr>
          <a:xfrm>
            <a:off x="9347200" y="6362097"/>
            <a:ext cx="94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계획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30942D-820A-678B-F19E-3990AD2E2A13}"/>
              </a:ext>
            </a:extLst>
          </p:cNvPr>
          <p:cNvSpPr/>
          <p:nvPr/>
        </p:nvSpPr>
        <p:spPr>
          <a:xfrm>
            <a:off x="3448051" y="3105150"/>
            <a:ext cx="914400" cy="16192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5C75A2E-A26D-A905-C3E6-F731F702FBED}"/>
              </a:ext>
            </a:extLst>
          </p:cNvPr>
          <p:cNvSpPr/>
          <p:nvPr/>
        </p:nvSpPr>
        <p:spPr>
          <a:xfrm>
            <a:off x="4514850" y="3557587"/>
            <a:ext cx="1581149" cy="15240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7783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F5A6F3-338E-6BC3-605F-859228E6A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F8A8A7-8163-941E-CB2D-C479158D3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간트차트</a:t>
            </a:r>
            <a:r>
              <a:rPr lang="en-US" altLang="ko-KR" dirty="0"/>
              <a:t>(</a:t>
            </a:r>
            <a:r>
              <a:rPr lang="ko-KR" altLang="en-US" dirty="0" err="1"/>
              <a:t>리비전</a:t>
            </a:r>
            <a:r>
              <a:rPr lang="en-US" altLang="ko-KR" dirty="0"/>
              <a:t>5)</a:t>
            </a:r>
            <a:endParaRPr lang="ko-KR" altLang="en-US" dirty="0"/>
          </a:p>
        </p:txBody>
      </p:sp>
      <p:graphicFrame>
        <p:nvGraphicFramePr>
          <p:cNvPr id="11" name="내용 개체 틀 10">
            <a:extLst>
              <a:ext uri="{FF2B5EF4-FFF2-40B4-BE49-F238E27FC236}">
                <a16:creationId xmlns:a16="http://schemas.microsoft.com/office/drawing/2014/main" id="{FEEE0EEB-879E-BDB2-DE6A-6F2F16F65F4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81038" y="2336800"/>
          <a:ext cx="9613900" cy="35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2AB4B9CB-147D-2CEE-3959-3A1E0DFD00DE}"/>
              </a:ext>
            </a:extLst>
          </p:cNvPr>
          <p:cNvSpPr/>
          <p:nvPr/>
        </p:nvSpPr>
        <p:spPr>
          <a:xfrm>
            <a:off x="2387600" y="2654300"/>
            <a:ext cx="603250" cy="1714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99444F2-9909-292E-7175-41027AC5795D}"/>
              </a:ext>
            </a:extLst>
          </p:cNvPr>
          <p:cNvSpPr/>
          <p:nvPr/>
        </p:nvSpPr>
        <p:spPr>
          <a:xfrm>
            <a:off x="8572500" y="6096000"/>
            <a:ext cx="774700" cy="2095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F30B24-B2D7-240E-7303-38511E00850A}"/>
              </a:ext>
            </a:extLst>
          </p:cNvPr>
          <p:cNvSpPr txBox="1"/>
          <p:nvPr/>
        </p:nvSpPr>
        <p:spPr>
          <a:xfrm>
            <a:off x="9347200" y="6019800"/>
            <a:ext cx="94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작업률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B81F747-51E6-67F5-A2A5-71C791DF590C}"/>
              </a:ext>
            </a:extLst>
          </p:cNvPr>
          <p:cNvSpPr/>
          <p:nvPr/>
        </p:nvSpPr>
        <p:spPr>
          <a:xfrm>
            <a:off x="8572500" y="6438297"/>
            <a:ext cx="774700" cy="209550"/>
          </a:xfrm>
          <a:prstGeom prst="rect">
            <a:avLst/>
          </a:prstGeom>
          <a:solidFill>
            <a:srgbClr val="C1B5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4ABA1B-0042-9B15-AF46-4FAB14293B66}"/>
              </a:ext>
            </a:extLst>
          </p:cNvPr>
          <p:cNvSpPr txBox="1"/>
          <p:nvPr/>
        </p:nvSpPr>
        <p:spPr>
          <a:xfrm>
            <a:off x="9347200" y="6362097"/>
            <a:ext cx="94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계획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49021B-6123-1864-2F16-2E56A2FB0B90}"/>
              </a:ext>
            </a:extLst>
          </p:cNvPr>
          <p:cNvSpPr/>
          <p:nvPr/>
        </p:nvSpPr>
        <p:spPr>
          <a:xfrm>
            <a:off x="3448051" y="3105150"/>
            <a:ext cx="914400" cy="16192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DC64A26-3AFE-1942-1D94-7ED8F8476E54}"/>
              </a:ext>
            </a:extLst>
          </p:cNvPr>
          <p:cNvSpPr/>
          <p:nvPr/>
        </p:nvSpPr>
        <p:spPr>
          <a:xfrm>
            <a:off x="4514850" y="3557587"/>
            <a:ext cx="1581149" cy="15240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1C44B08-C105-52DD-2F1D-BFC3DEB3242D}"/>
              </a:ext>
            </a:extLst>
          </p:cNvPr>
          <p:cNvSpPr/>
          <p:nvPr/>
        </p:nvSpPr>
        <p:spPr>
          <a:xfrm>
            <a:off x="6639825" y="4024087"/>
            <a:ext cx="1428749" cy="1338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095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03D63E-38D6-9EE1-28F8-CC91704E3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3AA793-A08E-655B-7C94-5E9A70665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간트차트</a:t>
            </a:r>
            <a:r>
              <a:rPr lang="en-US" altLang="ko-KR" dirty="0"/>
              <a:t>(</a:t>
            </a:r>
            <a:r>
              <a:rPr lang="ko-KR" altLang="en-US" dirty="0" err="1"/>
              <a:t>리비전</a:t>
            </a:r>
            <a:r>
              <a:rPr lang="en-US" altLang="ko-KR" dirty="0"/>
              <a:t>6)</a:t>
            </a:r>
            <a:endParaRPr lang="ko-KR" altLang="en-US" dirty="0"/>
          </a:p>
        </p:txBody>
      </p:sp>
      <p:graphicFrame>
        <p:nvGraphicFramePr>
          <p:cNvPr id="11" name="내용 개체 틀 10">
            <a:extLst>
              <a:ext uri="{FF2B5EF4-FFF2-40B4-BE49-F238E27FC236}">
                <a16:creationId xmlns:a16="http://schemas.microsoft.com/office/drawing/2014/main" id="{96F04393-F3B4-BD03-1F97-1A1D04724C9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81038" y="2336800"/>
          <a:ext cx="9613900" cy="35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530A5E92-BBB2-3195-51AC-80568AC43493}"/>
              </a:ext>
            </a:extLst>
          </p:cNvPr>
          <p:cNvSpPr/>
          <p:nvPr/>
        </p:nvSpPr>
        <p:spPr>
          <a:xfrm>
            <a:off x="2387600" y="2654300"/>
            <a:ext cx="603250" cy="1714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7FF37B4-8309-8BBC-426B-2FA4B812A2F4}"/>
              </a:ext>
            </a:extLst>
          </p:cNvPr>
          <p:cNvSpPr/>
          <p:nvPr/>
        </p:nvSpPr>
        <p:spPr>
          <a:xfrm>
            <a:off x="8572500" y="6096000"/>
            <a:ext cx="774700" cy="2095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A1900B-C15D-A9F6-12E7-D2C1819F6C4B}"/>
              </a:ext>
            </a:extLst>
          </p:cNvPr>
          <p:cNvSpPr txBox="1"/>
          <p:nvPr/>
        </p:nvSpPr>
        <p:spPr>
          <a:xfrm>
            <a:off x="9347200" y="6019800"/>
            <a:ext cx="94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작업률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E1B2028-97D7-03CF-E583-FEC619CFDCEA}"/>
              </a:ext>
            </a:extLst>
          </p:cNvPr>
          <p:cNvSpPr/>
          <p:nvPr/>
        </p:nvSpPr>
        <p:spPr>
          <a:xfrm>
            <a:off x="8572500" y="6438297"/>
            <a:ext cx="774700" cy="209550"/>
          </a:xfrm>
          <a:prstGeom prst="rect">
            <a:avLst/>
          </a:prstGeom>
          <a:solidFill>
            <a:srgbClr val="C1B5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D52BE7-508D-7000-B6D7-1C9E0A8791A0}"/>
              </a:ext>
            </a:extLst>
          </p:cNvPr>
          <p:cNvSpPr txBox="1"/>
          <p:nvPr/>
        </p:nvSpPr>
        <p:spPr>
          <a:xfrm>
            <a:off x="9347200" y="6362097"/>
            <a:ext cx="94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계획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AB47E80-5145-2E31-E2D5-FED178B02566}"/>
              </a:ext>
            </a:extLst>
          </p:cNvPr>
          <p:cNvSpPr/>
          <p:nvPr/>
        </p:nvSpPr>
        <p:spPr>
          <a:xfrm>
            <a:off x="3448051" y="3105150"/>
            <a:ext cx="914400" cy="16192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E0E946E-DDC1-5876-1E0F-9274AA43006E}"/>
              </a:ext>
            </a:extLst>
          </p:cNvPr>
          <p:cNvSpPr/>
          <p:nvPr/>
        </p:nvSpPr>
        <p:spPr>
          <a:xfrm>
            <a:off x="4514850" y="3557587"/>
            <a:ext cx="2124975" cy="14534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EE265EF-90E9-E7BC-0BF7-477088932F30}"/>
              </a:ext>
            </a:extLst>
          </p:cNvPr>
          <p:cNvSpPr/>
          <p:nvPr/>
        </p:nvSpPr>
        <p:spPr>
          <a:xfrm>
            <a:off x="6639825" y="4024087"/>
            <a:ext cx="1520764" cy="14534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0910913-5C6A-9870-4557-6B463FA770DD}"/>
              </a:ext>
            </a:extLst>
          </p:cNvPr>
          <p:cNvSpPr/>
          <p:nvPr/>
        </p:nvSpPr>
        <p:spPr>
          <a:xfrm>
            <a:off x="8160589" y="4490587"/>
            <a:ext cx="1520764" cy="14534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B96F5EE-0753-22DD-0BA8-3FF01A9443A3}"/>
              </a:ext>
            </a:extLst>
          </p:cNvPr>
          <p:cNvSpPr/>
          <p:nvPr/>
        </p:nvSpPr>
        <p:spPr>
          <a:xfrm>
            <a:off x="9681353" y="4905557"/>
            <a:ext cx="139338" cy="14534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54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F022C5-F721-C981-DCBD-375BC751E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주제선정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BE958A-4A81-0E4A-69BD-2AC2448CB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11142224" cy="35993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/>
              <a:t>주제 명 </a:t>
            </a:r>
            <a:r>
              <a:rPr lang="en-US" altLang="ko-KR" dirty="0"/>
              <a:t>: </a:t>
            </a:r>
            <a:r>
              <a:rPr lang="ko-KR" altLang="en-US" dirty="0" err="1"/>
              <a:t>분리수</a:t>
            </a:r>
            <a:r>
              <a:rPr lang="en-US" altLang="ko-KR" dirty="0"/>
              <a:t>GO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목적 </a:t>
            </a:r>
            <a:r>
              <a:rPr lang="en-US" altLang="ko-KR" dirty="0"/>
              <a:t>: </a:t>
            </a:r>
            <a:r>
              <a:rPr lang="ko-KR" altLang="en-US" dirty="0"/>
              <a:t>사용자들이 다양한 쓰레기를 올바르게 </a:t>
            </a:r>
            <a:r>
              <a:rPr lang="ko-KR" altLang="en-US" dirty="0" err="1"/>
              <a:t>분리수거할</a:t>
            </a:r>
            <a:r>
              <a:rPr lang="ko-KR" altLang="en-US" dirty="0"/>
              <a:t> 수 있도록 돕는 서비스</a:t>
            </a:r>
            <a:r>
              <a:rPr lang="en-US" altLang="ko-KR" dirty="0"/>
              <a:t>. </a:t>
            </a:r>
            <a:r>
              <a:rPr lang="ko-KR" altLang="en-US" dirty="0"/>
              <a:t>이로 인해 올바른 분리배출을 유도하고 환경보호 및 자원 재활용에 기여를 </a:t>
            </a:r>
            <a:r>
              <a:rPr lang="ko-KR" altLang="en-US" dirty="0" err="1"/>
              <a:t>목표로함</a:t>
            </a:r>
            <a:endParaRPr lang="en-US" altLang="ko-KR" dirty="0"/>
          </a:p>
          <a:p>
            <a:pPr marL="0" indent="0">
              <a:lnSpc>
                <a:spcPct val="100000"/>
              </a:lnSpc>
              <a:buNone/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주요기능 </a:t>
            </a:r>
            <a:r>
              <a:rPr lang="en-US" altLang="ko-KR" dirty="0"/>
              <a:t>: </a:t>
            </a:r>
            <a:r>
              <a:rPr lang="ko-KR" altLang="en-US" dirty="0"/>
              <a:t>쓰레기 품목 검색 및 분리수거 방법 안내</a:t>
            </a:r>
            <a:r>
              <a:rPr lang="en-US" altLang="ko-KR" dirty="0"/>
              <a:t>, </a:t>
            </a:r>
            <a:r>
              <a:rPr lang="ko-KR" altLang="en-US" dirty="0"/>
              <a:t>카테고리별 분리수거 정보 제공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73342743"/>
      </p:ext>
    </p:extLst>
  </p:cSld>
  <p:clrMapOvr>
    <a:masterClrMapping/>
  </p:clrMapOvr>
</p:sld>
</file>

<file path=ppt/theme/theme1.xml><?xml version="1.0" encoding="utf-8"?>
<a:theme xmlns:a="http://schemas.openxmlformats.org/drawingml/2006/main" name="베를린">
  <a:themeElements>
    <a:clrScheme name="베를린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베를린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베를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TM04033917[[fn=베를린]]</Template>
  <TotalTime>398</TotalTime>
  <Words>351</Words>
  <Application>Microsoft Office PowerPoint</Application>
  <PresentationFormat>와이드스크린</PresentationFormat>
  <Paragraphs>79</Paragraphs>
  <Slides>22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fkGroteskNeue</vt:lpstr>
      <vt:lpstr>맑은 고딕</vt:lpstr>
      <vt:lpstr>Arial</vt:lpstr>
      <vt:lpstr>Trebuchet MS</vt:lpstr>
      <vt:lpstr>베를린</vt:lpstr>
      <vt:lpstr> flutter 개발 프로젝트 계획서</vt:lpstr>
      <vt:lpstr>목차</vt:lpstr>
      <vt:lpstr>간트차트(리비전1)</vt:lpstr>
      <vt:lpstr>간트차트(리비전2)</vt:lpstr>
      <vt:lpstr>간트차트(리비전3)</vt:lpstr>
      <vt:lpstr>간트차트(리비전4)</vt:lpstr>
      <vt:lpstr>간트차트(리비전5)</vt:lpstr>
      <vt:lpstr>간트차트(리비전6)</vt:lpstr>
      <vt:lpstr>주제선정</vt:lpstr>
      <vt:lpstr>주제선정</vt:lpstr>
      <vt:lpstr>주제선정</vt:lpstr>
      <vt:lpstr>요구사항(리비전1)</vt:lpstr>
      <vt:lpstr>요구사항(리비전2)</vt:lpstr>
      <vt:lpstr>기능개발(레이아웃)</vt:lpstr>
      <vt:lpstr>기능개발(레이아웃)</vt:lpstr>
      <vt:lpstr>기능개발(레이아웃)</vt:lpstr>
      <vt:lpstr>기능개발(기본기능) - 화면전환</vt:lpstr>
      <vt:lpstr>기능개발(기본기능) – DB연동</vt:lpstr>
      <vt:lpstr>기능개발(세부기능) - 검색어</vt:lpstr>
      <vt:lpstr>기능개발(세부기능) - 퀴즈</vt:lpstr>
      <vt:lpstr>기능개발(세부기능) - 지도</vt:lpstr>
      <vt:lpstr>코드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동준 전</dc:creator>
  <cp:lastModifiedBy>동준 전</cp:lastModifiedBy>
  <cp:revision>10</cp:revision>
  <dcterms:created xsi:type="dcterms:W3CDTF">2025-04-29T05:35:04Z</dcterms:created>
  <dcterms:modified xsi:type="dcterms:W3CDTF">2025-06-11T02:24:11Z</dcterms:modified>
</cp:coreProperties>
</file>

<file path=docProps/thumbnail.jpeg>
</file>